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328" r:id="rId3"/>
    <p:sldId id="265" r:id="rId4"/>
    <p:sldId id="267" r:id="rId5"/>
    <p:sldId id="274" r:id="rId6"/>
    <p:sldId id="277" r:id="rId7"/>
    <p:sldId id="289" r:id="rId8"/>
    <p:sldId id="290" r:id="rId9"/>
    <p:sldId id="291" r:id="rId10"/>
    <p:sldId id="330" r:id="rId11"/>
    <p:sldId id="329" r:id="rId12"/>
    <p:sldId id="355" r:id="rId13"/>
    <p:sldId id="356" r:id="rId14"/>
    <p:sldId id="292" r:id="rId15"/>
    <p:sldId id="296" r:id="rId16"/>
    <p:sldId id="301" r:id="rId17"/>
    <p:sldId id="302" r:id="rId18"/>
    <p:sldId id="303" r:id="rId19"/>
    <p:sldId id="304" r:id="rId20"/>
    <p:sldId id="305" r:id="rId21"/>
    <p:sldId id="306" r:id="rId22"/>
    <p:sldId id="307" r:id="rId23"/>
    <p:sldId id="312" r:id="rId24"/>
    <p:sldId id="313" r:id="rId25"/>
    <p:sldId id="314" r:id="rId26"/>
    <p:sldId id="315" r:id="rId27"/>
    <p:sldId id="317" r:id="rId28"/>
    <p:sldId id="319" r:id="rId29"/>
    <p:sldId id="320" r:id="rId30"/>
    <p:sldId id="326" r:id="rId31"/>
    <p:sldId id="331" r:id="rId32"/>
    <p:sldId id="358" r:id="rId33"/>
    <p:sldId id="359" r:id="rId34"/>
    <p:sldId id="357" r:id="rId35"/>
    <p:sldId id="332" r:id="rId36"/>
    <p:sldId id="334" r:id="rId37"/>
    <p:sldId id="336" r:id="rId38"/>
    <p:sldId id="338" r:id="rId39"/>
    <p:sldId id="340" r:id="rId40"/>
    <p:sldId id="342" r:id="rId41"/>
    <p:sldId id="343" r:id="rId42"/>
    <p:sldId id="345" r:id="rId43"/>
    <p:sldId id="347" r:id="rId44"/>
    <p:sldId id="348" r:id="rId45"/>
    <p:sldId id="349" r:id="rId46"/>
    <p:sldId id="351" r:id="rId47"/>
    <p:sldId id="352" r:id="rId48"/>
    <p:sldId id="353" r:id="rId49"/>
    <p:sldId id="354"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85D6B23-F8BD-4B34-92B3-7D797AACDBFB}">
          <p14:sldIdLst>
            <p14:sldId id="256"/>
            <p14:sldId id="328"/>
            <p14:sldId id="265"/>
            <p14:sldId id="267"/>
            <p14:sldId id="274"/>
            <p14:sldId id="277"/>
            <p14:sldId id="289"/>
            <p14:sldId id="290"/>
            <p14:sldId id="291"/>
            <p14:sldId id="330"/>
            <p14:sldId id="329"/>
            <p14:sldId id="355"/>
            <p14:sldId id="356"/>
            <p14:sldId id="292"/>
            <p14:sldId id="296"/>
            <p14:sldId id="301"/>
            <p14:sldId id="302"/>
            <p14:sldId id="303"/>
            <p14:sldId id="304"/>
            <p14:sldId id="305"/>
            <p14:sldId id="306"/>
            <p14:sldId id="307"/>
            <p14:sldId id="312"/>
            <p14:sldId id="313"/>
            <p14:sldId id="314"/>
            <p14:sldId id="315"/>
            <p14:sldId id="317"/>
            <p14:sldId id="319"/>
            <p14:sldId id="320"/>
            <p14:sldId id="326"/>
            <p14:sldId id="331"/>
            <p14:sldId id="358"/>
            <p14:sldId id="359"/>
            <p14:sldId id="357"/>
            <p14:sldId id="332"/>
            <p14:sldId id="334"/>
            <p14:sldId id="336"/>
            <p14:sldId id="338"/>
            <p14:sldId id="340"/>
            <p14:sldId id="342"/>
            <p14:sldId id="343"/>
            <p14:sldId id="345"/>
            <p14:sldId id="347"/>
            <p14:sldId id="348"/>
            <p14:sldId id="349"/>
            <p14:sldId id="351"/>
            <p14:sldId id="352"/>
            <p14:sldId id="353"/>
            <p14:sldId id="35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987" autoAdjust="0"/>
    <p:restoredTop sz="94660"/>
  </p:normalViewPr>
  <p:slideViewPr>
    <p:cSldViewPr snapToGrid="0">
      <p:cViewPr varScale="1">
        <p:scale>
          <a:sx n="80" d="100"/>
          <a:sy n="80" d="100"/>
        </p:scale>
        <p:origin x="100" y="4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B5710-4EAA-4C3E-8651-5313A53E0C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243488-1618-4F3A-8106-8B922790E8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89C4BE3-77EB-421F-BB69-11C1B77AA062}"/>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5" name="Footer Placeholder 4">
            <a:extLst>
              <a:ext uri="{FF2B5EF4-FFF2-40B4-BE49-F238E27FC236}">
                <a16:creationId xmlns:a16="http://schemas.microsoft.com/office/drawing/2014/main" id="{64946956-75EB-4774-B84F-FA1EA5AE6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480006-A83C-4C26-B36C-F0E320B1728A}"/>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41882979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83E07-D97D-4BBF-B3CC-DD0237F79C2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D4F45C-8F3C-4A42-8BE7-6D8F1C6053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70D08C-FFBB-47FF-9834-EB2966F169E1}"/>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5" name="Footer Placeholder 4">
            <a:extLst>
              <a:ext uri="{FF2B5EF4-FFF2-40B4-BE49-F238E27FC236}">
                <a16:creationId xmlns:a16="http://schemas.microsoft.com/office/drawing/2014/main" id="{86E81FFF-488B-40AB-93C3-4C8D7E0D0F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2C99FF-D054-4FA4-89EA-4C27D53B03CF}"/>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3676294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6607FF-CAC1-4189-AE46-9AD6ECE52A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458590-30C3-4ADE-A513-AFF82A2C08A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274AE5-FD6A-448F-B04B-0B579878F333}"/>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5" name="Footer Placeholder 4">
            <a:extLst>
              <a:ext uri="{FF2B5EF4-FFF2-40B4-BE49-F238E27FC236}">
                <a16:creationId xmlns:a16="http://schemas.microsoft.com/office/drawing/2014/main" id="{8E52A270-8DCE-451D-8EB3-B88B3EB695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1B3444-650A-4D3D-A04B-286183B683A9}"/>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12092568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6CF06-B40B-4501-B2DA-C5D0D7659D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DE5D1E-9E53-499C-B340-607584E23F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41AB9D-F016-414A-9064-F21BFB6EF231}"/>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5" name="Footer Placeholder 4">
            <a:extLst>
              <a:ext uri="{FF2B5EF4-FFF2-40B4-BE49-F238E27FC236}">
                <a16:creationId xmlns:a16="http://schemas.microsoft.com/office/drawing/2014/main" id="{4513B05B-8A59-410F-9C0E-342AEFD1A1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9DF58F-C1D9-4E24-AD73-24B98ECB12FF}"/>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1291442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9E677-3ED8-4CED-9517-50AABF077F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8CE8C0-63C1-44D7-8751-BF109B2055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83374F-82DB-406A-8649-FCEAC930F93A}"/>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5" name="Footer Placeholder 4">
            <a:extLst>
              <a:ext uri="{FF2B5EF4-FFF2-40B4-BE49-F238E27FC236}">
                <a16:creationId xmlns:a16="http://schemas.microsoft.com/office/drawing/2014/main" id="{80828BB7-76D2-4657-9E27-758C454D9E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6B9D17-55E1-430F-8797-F43B7CA496D3}"/>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35640751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FC921-73B1-4187-A73A-75071CFC2A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23E9DD-19FC-494D-A1EB-E802B0C3DC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EF41A2-CC97-4581-AC6D-EA5553A828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182BA3-DFD4-407D-A3B6-7A6A8E544894}"/>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6" name="Footer Placeholder 5">
            <a:extLst>
              <a:ext uri="{FF2B5EF4-FFF2-40B4-BE49-F238E27FC236}">
                <a16:creationId xmlns:a16="http://schemas.microsoft.com/office/drawing/2014/main" id="{F34646B1-44E6-4F4F-A502-63A0A059D1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318E47-6C79-4F3D-BE90-2A5E3F7D0434}"/>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2000422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9C2F3-F719-489D-A85C-A150C10D90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62437F-041D-4359-AAE5-C043428AC5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E19CDF-43C7-4480-9AA5-7953F8463E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71557F-413F-4563-8994-4BABBB6DC3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A48E32-059B-44B3-B6AB-9FBC9E6A68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024A2DC-174F-4D0C-BCA4-E6821515E09B}"/>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8" name="Footer Placeholder 7">
            <a:extLst>
              <a:ext uri="{FF2B5EF4-FFF2-40B4-BE49-F238E27FC236}">
                <a16:creationId xmlns:a16="http://schemas.microsoft.com/office/drawing/2014/main" id="{5AEF6BA4-1B36-477A-9F35-124956D60BD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490D408-5E59-42C7-B013-13E4B9699C03}"/>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1557113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C3826-8091-4DCD-A750-99B108AADD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98AF610-A8AE-45C6-92A0-4CA468D7CB3F}"/>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4" name="Footer Placeholder 3">
            <a:extLst>
              <a:ext uri="{FF2B5EF4-FFF2-40B4-BE49-F238E27FC236}">
                <a16:creationId xmlns:a16="http://schemas.microsoft.com/office/drawing/2014/main" id="{6053B8C7-632D-497A-9597-707DD713E8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C7220C-5EAB-41DA-AFB1-EE4FB48DE89C}"/>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1328905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9C7B0F-436C-49C1-9D18-754A05580CE9}"/>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3" name="Footer Placeholder 2">
            <a:extLst>
              <a:ext uri="{FF2B5EF4-FFF2-40B4-BE49-F238E27FC236}">
                <a16:creationId xmlns:a16="http://schemas.microsoft.com/office/drawing/2014/main" id="{A76CC2CE-F73B-4620-82AE-00DCBD53A9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DD4619-9BC7-4711-9E53-2FC60B08420D}"/>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1074492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E51C3-9F13-490D-ACE7-54D717BC09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04DBDCF-00E0-48E0-96B2-FBB2C23F7E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EC7CF4-6998-4D5D-BBE3-2D4A1E7E35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6B3169-6AC0-4520-AB85-F1F7E27244CF}"/>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6" name="Footer Placeholder 5">
            <a:extLst>
              <a:ext uri="{FF2B5EF4-FFF2-40B4-BE49-F238E27FC236}">
                <a16:creationId xmlns:a16="http://schemas.microsoft.com/office/drawing/2014/main" id="{10351515-23FC-4120-89EC-B4535B588A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97394E-9BA2-4CAC-ABAE-A9E9EFACF7D1}"/>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2578676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C66D8-A475-40F7-A823-88E4C2B27A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597E76-A854-4AEB-B488-9B2A091CE7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B00D8B-817B-4075-A53B-A4D7F148F2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09E1D4-E7B5-4541-9A1C-B674CE2F973D}"/>
              </a:ext>
            </a:extLst>
          </p:cNvPr>
          <p:cNvSpPr>
            <a:spLocks noGrp="1"/>
          </p:cNvSpPr>
          <p:nvPr>
            <p:ph type="dt" sz="half" idx="10"/>
          </p:nvPr>
        </p:nvSpPr>
        <p:spPr/>
        <p:txBody>
          <a:bodyPr/>
          <a:lstStyle/>
          <a:p>
            <a:fld id="{78921E5F-0BD1-4651-810C-79A487644F32}" type="datetimeFigureOut">
              <a:rPr lang="en-US" smtClean="0"/>
              <a:t>1/3/2021</a:t>
            </a:fld>
            <a:endParaRPr lang="en-US"/>
          </a:p>
        </p:txBody>
      </p:sp>
      <p:sp>
        <p:nvSpPr>
          <p:cNvPr id="6" name="Footer Placeholder 5">
            <a:extLst>
              <a:ext uri="{FF2B5EF4-FFF2-40B4-BE49-F238E27FC236}">
                <a16:creationId xmlns:a16="http://schemas.microsoft.com/office/drawing/2014/main" id="{30F43971-8800-4E04-8980-2776DE1BF7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47082A-BB7D-43AE-8DF2-CB28D45B6F93}"/>
              </a:ext>
            </a:extLst>
          </p:cNvPr>
          <p:cNvSpPr>
            <a:spLocks noGrp="1"/>
          </p:cNvSpPr>
          <p:nvPr>
            <p:ph type="sldNum" sz="quarter" idx="12"/>
          </p:nvPr>
        </p:nvSpPr>
        <p:spPr/>
        <p:txBody>
          <a:bodyPr/>
          <a:lstStyle/>
          <a:p>
            <a:fld id="{ADD8E8B3-7E88-44A1-936A-63DA8D6CAFE8}" type="slidenum">
              <a:rPr lang="en-US" smtClean="0"/>
              <a:t>‹#›</a:t>
            </a:fld>
            <a:endParaRPr lang="en-US"/>
          </a:p>
        </p:txBody>
      </p:sp>
    </p:spTree>
    <p:extLst>
      <p:ext uri="{BB962C8B-B14F-4D97-AF65-F5344CB8AC3E}">
        <p14:creationId xmlns:p14="http://schemas.microsoft.com/office/powerpoint/2010/main" val="306961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A0BB34-1CCA-4A81-94E3-069FC779E0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F56974-3F05-4B27-8C2D-57D8A20404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AFC9E9-C9D3-433E-88D7-DCF116E1C4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921E5F-0BD1-4651-810C-79A487644F32}" type="datetimeFigureOut">
              <a:rPr lang="en-US" smtClean="0"/>
              <a:t>1/3/2021</a:t>
            </a:fld>
            <a:endParaRPr lang="en-US"/>
          </a:p>
        </p:txBody>
      </p:sp>
      <p:sp>
        <p:nvSpPr>
          <p:cNvPr id="5" name="Footer Placeholder 4">
            <a:extLst>
              <a:ext uri="{FF2B5EF4-FFF2-40B4-BE49-F238E27FC236}">
                <a16:creationId xmlns:a16="http://schemas.microsoft.com/office/drawing/2014/main" id="{A233927F-6DDC-44DD-B615-289A5D6E84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B14D965-CDF7-4379-ABB3-0C618A1D07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D8E8B3-7E88-44A1-936A-63DA8D6CAFE8}" type="slidenum">
              <a:rPr lang="en-US" smtClean="0"/>
              <a:t>‹#›</a:t>
            </a:fld>
            <a:endParaRPr lang="en-US"/>
          </a:p>
        </p:txBody>
      </p:sp>
    </p:spTree>
    <p:extLst>
      <p:ext uri="{BB962C8B-B14F-4D97-AF65-F5344CB8AC3E}">
        <p14:creationId xmlns:p14="http://schemas.microsoft.com/office/powerpoint/2010/main" val="232488299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F9606-ADDB-4E61-A7B8-09E2BBD816E2}"/>
              </a:ext>
            </a:extLst>
          </p:cNvPr>
          <p:cNvSpPr>
            <a:spLocks noGrp="1"/>
          </p:cNvSpPr>
          <p:nvPr>
            <p:ph type="ctrTitle"/>
          </p:nvPr>
        </p:nvSpPr>
        <p:spPr/>
        <p:txBody>
          <a:bodyPr/>
          <a:lstStyle/>
          <a:p>
            <a:r>
              <a:rPr lang="en-IN" b="1" dirty="0"/>
              <a:t>OPERATING SYSTEMS</a:t>
            </a:r>
            <a:endParaRPr lang="en-US" b="1" dirty="0"/>
          </a:p>
        </p:txBody>
      </p:sp>
      <p:sp>
        <p:nvSpPr>
          <p:cNvPr id="3" name="Subtitle 2">
            <a:extLst>
              <a:ext uri="{FF2B5EF4-FFF2-40B4-BE49-F238E27FC236}">
                <a16:creationId xmlns:a16="http://schemas.microsoft.com/office/drawing/2014/main" id="{9674973B-72DD-4766-8E12-2B38857EACB5}"/>
              </a:ext>
            </a:extLst>
          </p:cNvPr>
          <p:cNvSpPr>
            <a:spLocks noGrp="1"/>
          </p:cNvSpPr>
          <p:nvPr>
            <p:ph type="subTitle" idx="1"/>
          </p:nvPr>
        </p:nvSpPr>
        <p:spPr/>
        <p:txBody>
          <a:bodyPr/>
          <a:lstStyle/>
          <a:p>
            <a:r>
              <a:rPr lang="en-IN" dirty="0"/>
              <a:t>INTRODUCTION</a:t>
            </a:r>
            <a:endParaRPr lang="en-US" dirty="0"/>
          </a:p>
        </p:txBody>
      </p:sp>
      <p:sp>
        <p:nvSpPr>
          <p:cNvPr id="4" name="Rectangle 3">
            <a:extLst>
              <a:ext uri="{FF2B5EF4-FFF2-40B4-BE49-F238E27FC236}">
                <a16:creationId xmlns:a16="http://schemas.microsoft.com/office/drawing/2014/main" id="{0B351EA2-7DEC-4C20-8173-44FFE5D7CA5B}"/>
              </a:ext>
            </a:extLst>
          </p:cNvPr>
          <p:cNvSpPr/>
          <p:nvPr/>
        </p:nvSpPr>
        <p:spPr>
          <a:xfrm>
            <a:off x="0" y="6405239"/>
            <a:ext cx="12192000"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5931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D0B9C-2948-4A15-9DA5-D3C057AE07B6}"/>
              </a:ext>
            </a:extLst>
          </p:cNvPr>
          <p:cNvSpPr>
            <a:spLocks noGrp="1"/>
          </p:cNvSpPr>
          <p:nvPr>
            <p:ph type="title"/>
          </p:nvPr>
        </p:nvSpPr>
        <p:spPr/>
        <p:txBody>
          <a:bodyPr/>
          <a:lstStyle/>
          <a:p>
            <a:r>
              <a:rPr lang="en-US" b="1" dirty="0"/>
              <a:t>Operating System Definition</a:t>
            </a:r>
          </a:p>
        </p:txBody>
      </p:sp>
      <p:sp>
        <p:nvSpPr>
          <p:cNvPr id="3" name="Content Placeholder 2">
            <a:extLst>
              <a:ext uri="{FF2B5EF4-FFF2-40B4-BE49-F238E27FC236}">
                <a16:creationId xmlns:a16="http://schemas.microsoft.com/office/drawing/2014/main" id="{78C29FE1-27D0-466D-8A7F-801F3D86E2DB}"/>
              </a:ext>
            </a:extLst>
          </p:cNvPr>
          <p:cNvSpPr>
            <a:spLocks noGrp="1"/>
          </p:cNvSpPr>
          <p:nvPr>
            <p:ph idx="1"/>
          </p:nvPr>
        </p:nvSpPr>
        <p:spPr/>
        <p:txBody>
          <a:bodyPr>
            <a:normAutofit lnSpcReduction="10000"/>
          </a:bodyPr>
          <a:lstStyle/>
          <a:p>
            <a:r>
              <a:rPr lang="en-US" dirty="0"/>
              <a:t>The fundamental goal of computer systems is to execute programs and to make solving user problems easier. </a:t>
            </a:r>
          </a:p>
          <a:p>
            <a:r>
              <a:rPr lang="en-US" dirty="0"/>
              <a:t>Computer hardware is constructed toward this goal. </a:t>
            </a:r>
          </a:p>
          <a:p>
            <a:r>
              <a:rPr lang="en-US" dirty="0"/>
              <a:t>Since bare hardware alone is not particularly easy to use, application programs are developed. </a:t>
            </a:r>
          </a:p>
          <a:p>
            <a:r>
              <a:rPr lang="en-US" dirty="0"/>
              <a:t>These programs require certain common operations, such as those controlling the I/O devices.</a:t>
            </a:r>
          </a:p>
          <a:p>
            <a:r>
              <a:rPr lang="en-US" dirty="0"/>
              <a:t>The common functions of controlling and allocating resources are then brought together into one piece of software: the operating system</a:t>
            </a:r>
          </a:p>
          <a:p>
            <a:pPr marL="0" indent="0">
              <a:buNone/>
            </a:pPr>
            <a:endParaRPr lang="en-US" dirty="0"/>
          </a:p>
        </p:txBody>
      </p:sp>
      <p:sp>
        <p:nvSpPr>
          <p:cNvPr id="4" name="Rectangle 3">
            <a:extLst>
              <a:ext uri="{FF2B5EF4-FFF2-40B4-BE49-F238E27FC236}">
                <a16:creationId xmlns:a16="http://schemas.microsoft.com/office/drawing/2014/main" id="{676B00C7-1BF8-4D86-877F-F4542D232CFF}"/>
              </a:ext>
            </a:extLst>
          </p:cNvPr>
          <p:cNvSpPr/>
          <p:nvPr/>
        </p:nvSpPr>
        <p:spPr>
          <a:xfrm>
            <a:off x="0" y="6405239"/>
            <a:ext cx="12192000"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82426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828BE-2030-4B67-ABB1-D152299FDBA0}"/>
              </a:ext>
            </a:extLst>
          </p:cNvPr>
          <p:cNvSpPr>
            <a:spLocks noGrp="1"/>
          </p:cNvSpPr>
          <p:nvPr>
            <p:ph type="title"/>
          </p:nvPr>
        </p:nvSpPr>
        <p:spPr/>
        <p:txBody>
          <a:bodyPr/>
          <a:lstStyle/>
          <a:p>
            <a:r>
              <a:rPr lang="en-US" b="1" dirty="0"/>
              <a:t>Operating System Definition</a:t>
            </a:r>
            <a:endParaRPr lang="en-US" dirty="0"/>
          </a:p>
        </p:txBody>
      </p:sp>
      <p:sp>
        <p:nvSpPr>
          <p:cNvPr id="3" name="Content Placeholder 2">
            <a:extLst>
              <a:ext uri="{FF2B5EF4-FFF2-40B4-BE49-F238E27FC236}">
                <a16:creationId xmlns:a16="http://schemas.microsoft.com/office/drawing/2014/main" id="{3B2CAB83-B3C2-4198-8748-23A565C78833}"/>
              </a:ext>
            </a:extLst>
          </p:cNvPr>
          <p:cNvSpPr>
            <a:spLocks noGrp="1"/>
          </p:cNvSpPr>
          <p:nvPr>
            <p:ph idx="1"/>
          </p:nvPr>
        </p:nvSpPr>
        <p:spPr/>
        <p:txBody>
          <a:bodyPr>
            <a:normAutofit/>
          </a:bodyPr>
          <a:lstStyle/>
          <a:p>
            <a:r>
              <a:rPr lang="en-US" dirty="0"/>
              <a:t>A more common definition, is that the operating system is “</a:t>
            </a:r>
            <a:r>
              <a:rPr lang="en-US" b="1" dirty="0"/>
              <a:t>the one program running at all times on the computer</a:t>
            </a:r>
            <a:r>
              <a:rPr lang="en-US" dirty="0"/>
              <a:t>” - usually called the </a:t>
            </a:r>
            <a:r>
              <a:rPr lang="en-US" b="1" dirty="0"/>
              <a:t>kernel.</a:t>
            </a:r>
            <a:r>
              <a:rPr lang="en-US" dirty="0"/>
              <a:t> </a:t>
            </a:r>
          </a:p>
          <a:p>
            <a:r>
              <a:rPr lang="en-US" dirty="0"/>
              <a:t>The kernel is the central module of an operating system (OS). </a:t>
            </a:r>
          </a:p>
          <a:p>
            <a:r>
              <a:rPr lang="en-US" dirty="0"/>
              <a:t>It is the part of the operating system that loads first, and it remains in main memory.</a:t>
            </a:r>
          </a:p>
          <a:p>
            <a:r>
              <a:rPr lang="en-US" dirty="0"/>
              <a:t>Typically, the kernel is responsible for memory management, process management, file management, and disk management. </a:t>
            </a:r>
          </a:p>
          <a:p>
            <a:pPr marL="0" indent="0">
              <a:buNone/>
            </a:pPr>
            <a:endParaRPr lang="en-US" dirty="0"/>
          </a:p>
          <a:p>
            <a:pPr marL="0" indent="0">
              <a:buNone/>
            </a:pPr>
            <a:endParaRPr lang="en-US" dirty="0"/>
          </a:p>
        </p:txBody>
      </p:sp>
      <p:sp>
        <p:nvSpPr>
          <p:cNvPr id="4" name="Rectangle 3">
            <a:extLst>
              <a:ext uri="{FF2B5EF4-FFF2-40B4-BE49-F238E27FC236}">
                <a16:creationId xmlns:a16="http://schemas.microsoft.com/office/drawing/2014/main" id="{7A781707-25E5-4367-9949-66EDF9F7F51E}"/>
              </a:ext>
            </a:extLst>
          </p:cNvPr>
          <p:cNvSpPr/>
          <p:nvPr/>
        </p:nvSpPr>
        <p:spPr>
          <a:xfrm>
            <a:off x="0" y="6405239"/>
            <a:ext cx="12192000"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5642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E1C-977C-4A9E-BE17-7F987558EDA3}"/>
              </a:ext>
            </a:extLst>
          </p:cNvPr>
          <p:cNvSpPr>
            <a:spLocks noGrp="1"/>
          </p:cNvSpPr>
          <p:nvPr>
            <p:ph type="title"/>
          </p:nvPr>
        </p:nvSpPr>
        <p:spPr/>
        <p:txBody>
          <a:bodyPr/>
          <a:lstStyle/>
          <a:p>
            <a:r>
              <a:rPr lang="en-US" b="1" dirty="0"/>
              <a:t>Operating System Definition</a:t>
            </a:r>
            <a:endParaRPr lang="en-US" dirty="0"/>
          </a:p>
        </p:txBody>
      </p:sp>
      <p:sp>
        <p:nvSpPr>
          <p:cNvPr id="3" name="Content Placeholder 2">
            <a:extLst>
              <a:ext uri="{FF2B5EF4-FFF2-40B4-BE49-F238E27FC236}">
                <a16:creationId xmlns:a16="http://schemas.microsoft.com/office/drawing/2014/main" id="{223FAC4F-6A47-40F0-9D86-0CB253BE9609}"/>
              </a:ext>
            </a:extLst>
          </p:cNvPr>
          <p:cNvSpPr>
            <a:spLocks noGrp="1"/>
          </p:cNvSpPr>
          <p:nvPr>
            <p:ph idx="1"/>
          </p:nvPr>
        </p:nvSpPr>
        <p:spPr/>
        <p:txBody>
          <a:bodyPr>
            <a:normAutofit lnSpcReduction="10000"/>
          </a:bodyPr>
          <a:lstStyle/>
          <a:p>
            <a:r>
              <a:rPr lang="en-US" dirty="0"/>
              <a:t>The kernel connects the system hardware to the application software.</a:t>
            </a:r>
          </a:p>
          <a:p>
            <a:r>
              <a:rPr lang="en-US" dirty="0"/>
              <a:t>Every operating system has a kernel. </a:t>
            </a:r>
          </a:p>
          <a:p>
            <a:pPr lvl="1"/>
            <a:r>
              <a:rPr lang="en-US" dirty="0"/>
              <a:t>For example the Linux kernel is used numerous operating systems including Linux, FreeBSD, Android and others.</a:t>
            </a:r>
          </a:p>
          <a:p>
            <a:r>
              <a:rPr lang="en-US" dirty="0"/>
              <a:t>Along with the kernel, there are two other types of programs: </a:t>
            </a:r>
          </a:p>
          <a:p>
            <a:r>
              <a:rPr lang="en-US" dirty="0">
                <a:solidFill>
                  <a:srgbClr val="FF0000"/>
                </a:solidFill>
              </a:rPr>
              <a:t>System Software:</a:t>
            </a:r>
          </a:p>
          <a:p>
            <a:pPr lvl="1"/>
            <a:r>
              <a:rPr lang="en-US" dirty="0"/>
              <a:t>System programs(system software), which are associated with the operating system but are not necessarily part of the kernel.</a:t>
            </a:r>
          </a:p>
          <a:p>
            <a:pPr lvl="1"/>
            <a:r>
              <a:rPr lang="en-US" dirty="0"/>
              <a:t>System software is a collection of programs designed to operate, control and extend the processing capabilities of the computer. They interact with the hardware at basic level.</a:t>
            </a:r>
          </a:p>
          <a:p>
            <a:pPr lvl="1"/>
            <a:endParaRPr lang="en-US" dirty="0"/>
          </a:p>
        </p:txBody>
      </p:sp>
    </p:spTree>
    <p:extLst>
      <p:ext uri="{BB962C8B-B14F-4D97-AF65-F5344CB8AC3E}">
        <p14:creationId xmlns:p14="http://schemas.microsoft.com/office/powerpoint/2010/main" val="525778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4718C-8796-40A3-9EE9-278EAA9B2D08}"/>
              </a:ext>
            </a:extLst>
          </p:cNvPr>
          <p:cNvSpPr>
            <a:spLocks noGrp="1"/>
          </p:cNvSpPr>
          <p:nvPr>
            <p:ph type="title"/>
          </p:nvPr>
        </p:nvSpPr>
        <p:spPr/>
        <p:txBody>
          <a:bodyPr/>
          <a:lstStyle/>
          <a:p>
            <a:r>
              <a:rPr lang="en-US" b="1" dirty="0"/>
              <a:t>Operating System Definition</a:t>
            </a:r>
            <a:endParaRPr lang="en-US" dirty="0"/>
          </a:p>
        </p:txBody>
      </p:sp>
      <p:sp>
        <p:nvSpPr>
          <p:cNvPr id="3" name="Content Placeholder 2">
            <a:extLst>
              <a:ext uri="{FF2B5EF4-FFF2-40B4-BE49-F238E27FC236}">
                <a16:creationId xmlns:a16="http://schemas.microsoft.com/office/drawing/2014/main" id="{055ED558-4CFC-4DD5-A819-083B6A01ED9F}"/>
              </a:ext>
            </a:extLst>
          </p:cNvPr>
          <p:cNvSpPr>
            <a:spLocks noGrp="1"/>
          </p:cNvSpPr>
          <p:nvPr>
            <p:ph idx="1"/>
          </p:nvPr>
        </p:nvSpPr>
        <p:spPr/>
        <p:txBody>
          <a:bodyPr>
            <a:normAutofit/>
          </a:bodyPr>
          <a:lstStyle/>
          <a:p>
            <a:pPr lvl="1"/>
            <a:r>
              <a:rPr lang="en-US" dirty="0">
                <a:solidFill>
                  <a:srgbClr val="FF0000"/>
                </a:solidFill>
              </a:rPr>
              <a:t>Even the operating system is considered as a system software.</a:t>
            </a:r>
          </a:p>
          <a:p>
            <a:pPr lvl="1"/>
            <a:r>
              <a:rPr lang="en-US" i="0" dirty="0">
                <a:effectLst/>
              </a:rPr>
              <a:t>Examples for system software: </a:t>
            </a:r>
          </a:p>
          <a:p>
            <a:pPr lvl="2"/>
            <a:r>
              <a:rPr lang="en-US" i="0" dirty="0">
                <a:effectLst/>
              </a:rPr>
              <a:t>device drivers, compilers, assemblers, interpreters and so on.</a:t>
            </a:r>
            <a:endParaRPr lang="en-US" dirty="0"/>
          </a:p>
          <a:p>
            <a:r>
              <a:rPr lang="en-US" dirty="0">
                <a:solidFill>
                  <a:srgbClr val="FF0000"/>
                </a:solidFill>
              </a:rPr>
              <a:t>Application Software:</a:t>
            </a:r>
          </a:p>
          <a:p>
            <a:pPr lvl="1"/>
            <a:r>
              <a:rPr lang="en-US" dirty="0"/>
              <a:t>Application programs, which include all programs not associated with the operation of the system. </a:t>
            </a:r>
          </a:p>
          <a:p>
            <a:pPr lvl="1"/>
            <a:r>
              <a:rPr lang="en-US" dirty="0"/>
              <a:t>They are designed to satisfy a particular task of a particular environment.</a:t>
            </a:r>
          </a:p>
          <a:p>
            <a:pPr lvl="1"/>
            <a:r>
              <a:rPr lang="en-US" dirty="0"/>
              <a:t>Example : </a:t>
            </a:r>
          </a:p>
          <a:p>
            <a:pPr lvl="2"/>
            <a:r>
              <a:rPr lang="en-US" dirty="0"/>
              <a:t>database programs, word processors, web browsers and spreadsheets, payroll software, inventory management software etc.</a:t>
            </a:r>
          </a:p>
          <a:p>
            <a:endParaRPr lang="en-US" dirty="0"/>
          </a:p>
        </p:txBody>
      </p:sp>
    </p:spTree>
    <p:extLst>
      <p:ext uri="{BB962C8B-B14F-4D97-AF65-F5344CB8AC3E}">
        <p14:creationId xmlns:p14="http://schemas.microsoft.com/office/powerpoint/2010/main" val="3814789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9C3EA-095B-46A4-B38C-8983D27C34E0}"/>
              </a:ext>
            </a:extLst>
          </p:cNvPr>
          <p:cNvSpPr>
            <a:spLocks noGrp="1"/>
          </p:cNvSpPr>
          <p:nvPr>
            <p:ph type="title"/>
          </p:nvPr>
        </p:nvSpPr>
        <p:spPr/>
        <p:txBody>
          <a:bodyPr/>
          <a:lstStyle/>
          <a:p>
            <a:r>
              <a:rPr lang="en-US" altLang="en-US" b="1" dirty="0"/>
              <a:t>Operating System Definition</a:t>
            </a:r>
            <a:endParaRPr lang="en-US" b="1" dirty="0"/>
          </a:p>
        </p:txBody>
      </p:sp>
      <p:sp>
        <p:nvSpPr>
          <p:cNvPr id="3" name="Content Placeholder 2">
            <a:extLst>
              <a:ext uri="{FF2B5EF4-FFF2-40B4-BE49-F238E27FC236}">
                <a16:creationId xmlns:a16="http://schemas.microsoft.com/office/drawing/2014/main" id="{D8EE76BE-98F6-4F01-9509-67C52427FB6C}"/>
              </a:ext>
            </a:extLst>
          </p:cNvPr>
          <p:cNvSpPr>
            <a:spLocks noGrp="1"/>
          </p:cNvSpPr>
          <p:nvPr>
            <p:ph idx="1"/>
          </p:nvPr>
        </p:nvSpPr>
        <p:spPr/>
        <p:txBody>
          <a:bodyPr/>
          <a:lstStyle/>
          <a:p>
            <a:pPr eaLnBrk="1" hangingPunct="1"/>
            <a:r>
              <a:rPr lang="en-US" altLang="en-US" dirty="0"/>
              <a:t>OS is a </a:t>
            </a:r>
            <a:r>
              <a:rPr lang="en-US" altLang="en-US" b="1" dirty="0"/>
              <a:t>resource allocator</a:t>
            </a:r>
          </a:p>
          <a:p>
            <a:pPr lvl="1" eaLnBrk="1" hangingPunct="1"/>
            <a:r>
              <a:rPr lang="en-US" altLang="en-US" dirty="0"/>
              <a:t>Manages all resources</a:t>
            </a:r>
          </a:p>
          <a:p>
            <a:pPr lvl="1" eaLnBrk="1" hangingPunct="1"/>
            <a:r>
              <a:rPr lang="en-US" altLang="en-US" dirty="0"/>
              <a:t>Decides between conflicting requests for efficient and fair resource use</a:t>
            </a:r>
          </a:p>
          <a:p>
            <a:pPr eaLnBrk="1" hangingPunct="1"/>
            <a:r>
              <a:rPr lang="en-US" altLang="en-US" dirty="0"/>
              <a:t>OS is a </a:t>
            </a:r>
            <a:r>
              <a:rPr lang="en-US" altLang="en-US" b="1" dirty="0"/>
              <a:t>control program</a:t>
            </a:r>
          </a:p>
          <a:p>
            <a:pPr lvl="1" eaLnBrk="1" hangingPunct="1"/>
            <a:r>
              <a:rPr lang="en-US" altLang="en-US" dirty="0"/>
              <a:t>Controls execution of programs to prevent errors and improper use of the computer</a:t>
            </a:r>
          </a:p>
          <a:p>
            <a:r>
              <a:rPr lang="en-US" dirty="0"/>
              <a:t>Resources managed by OS include CPU cycles, memory, file storage, peripheral devices and network connections.</a:t>
            </a:r>
          </a:p>
        </p:txBody>
      </p:sp>
      <p:sp>
        <p:nvSpPr>
          <p:cNvPr id="4" name="Rectangle 3">
            <a:extLst>
              <a:ext uri="{FF2B5EF4-FFF2-40B4-BE49-F238E27FC236}">
                <a16:creationId xmlns:a16="http://schemas.microsoft.com/office/drawing/2014/main" id="{22874DC7-CFE8-4527-8C68-416C47E3D2BA}"/>
              </a:ext>
            </a:extLst>
          </p:cNvPr>
          <p:cNvSpPr/>
          <p:nvPr/>
        </p:nvSpPr>
        <p:spPr>
          <a:xfrm>
            <a:off x="0" y="6405239"/>
            <a:ext cx="12192000"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1363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125DA8-E166-4BCB-BB24-A39F1FBC9E3D}"/>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E9F8BC9A-5EBE-45D4-ADC1-9A2DE4B32EB4}"/>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37178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E59658-E763-4B69-BA8A-14492D223053}"/>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0F21917C-2397-4731-9A90-1D1CA018A9E4}"/>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47900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2921B4-0B06-461A-A849-3425A43751D2}"/>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5FF71F9C-8231-430B-B9DA-F7EB80F07713}"/>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66502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E1EA3B8-54F5-49AE-B7E0-A475259EE1BE}"/>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5CBC8F0D-8156-4E68-AF46-478AB60555D1}"/>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92475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0256757-AD45-4F96-8F54-82CF0B9FEEB6}"/>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DFAC54A7-4E50-479C-9D47-B1992F899E3C}"/>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2870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1E161-9238-4BF0-9C63-4CAE3CB3BA4E}"/>
              </a:ext>
            </a:extLst>
          </p:cNvPr>
          <p:cNvSpPr>
            <a:spLocks noGrp="1"/>
          </p:cNvSpPr>
          <p:nvPr>
            <p:ph type="title"/>
          </p:nvPr>
        </p:nvSpPr>
        <p:spPr/>
        <p:txBody>
          <a:bodyPr/>
          <a:lstStyle/>
          <a:p>
            <a:r>
              <a:rPr lang="en-US" b="1" dirty="0"/>
              <a:t>WHY STUDY OPERATING SYSTEMS?</a:t>
            </a:r>
          </a:p>
        </p:txBody>
      </p:sp>
      <p:sp>
        <p:nvSpPr>
          <p:cNvPr id="3" name="Content Placeholder 2">
            <a:extLst>
              <a:ext uri="{FF2B5EF4-FFF2-40B4-BE49-F238E27FC236}">
                <a16:creationId xmlns:a16="http://schemas.microsoft.com/office/drawing/2014/main" id="{0902BAC2-AAFD-4F60-99E1-EE9866A701A2}"/>
              </a:ext>
            </a:extLst>
          </p:cNvPr>
          <p:cNvSpPr>
            <a:spLocks noGrp="1"/>
          </p:cNvSpPr>
          <p:nvPr>
            <p:ph idx="1"/>
          </p:nvPr>
        </p:nvSpPr>
        <p:spPr/>
        <p:txBody>
          <a:bodyPr>
            <a:noAutofit/>
          </a:bodyPr>
          <a:lstStyle/>
          <a:p>
            <a:pPr>
              <a:lnSpc>
                <a:spcPts val="3400"/>
              </a:lnSpc>
              <a:spcBef>
                <a:spcPts val="0"/>
              </a:spcBef>
            </a:pPr>
            <a:r>
              <a:rPr lang="en-US" sz="2400" dirty="0"/>
              <a:t>Although there are many practitioners of computer science, only a small percentage of them will be involved in the creation or modification of an operating system. </a:t>
            </a:r>
          </a:p>
          <a:p>
            <a:pPr>
              <a:lnSpc>
                <a:spcPts val="3400"/>
              </a:lnSpc>
              <a:spcBef>
                <a:spcPts val="0"/>
              </a:spcBef>
            </a:pPr>
            <a:r>
              <a:rPr lang="en-US" sz="2400" dirty="0"/>
              <a:t>Why, then, study operating systems and how they work? </a:t>
            </a:r>
          </a:p>
          <a:p>
            <a:pPr lvl="1">
              <a:lnSpc>
                <a:spcPts val="3400"/>
              </a:lnSpc>
              <a:spcBef>
                <a:spcPts val="0"/>
              </a:spcBef>
            </a:pPr>
            <a:r>
              <a:rPr lang="en-US" sz="2000" dirty="0"/>
              <a:t>Simply because, as almost all code runs on top of an operating system, knowledge of how operating systems work is crucial to proper, efficient, effective, and secure programming.</a:t>
            </a:r>
          </a:p>
          <a:p>
            <a:pPr lvl="1">
              <a:lnSpc>
                <a:spcPts val="3400"/>
              </a:lnSpc>
              <a:spcBef>
                <a:spcPts val="0"/>
              </a:spcBef>
            </a:pPr>
            <a:r>
              <a:rPr lang="en-US" sz="2000" dirty="0"/>
              <a:t>Understanding the fundamentals of operating systems, how they drive computer hardware, and what they provide to applications is not only essential to those who program them but also highly useful to those who write programs on them and use them.</a:t>
            </a:r>
          </a:p>
        </p:txBody>
      </p:sp>
      <p:sp>
        <p:nvSpPr>
          <p:cNvPr id="4" name="Rectangle 3">
            <a:extLst>
              <a:ext uri="{FF2B5EF4-FFF2-40B4-BE49-F238E27FC236}">
                <a16:creationId xmlns:a16="http://schemas.microsoft.com/office/drawing/2014/main" id="{B08443AA-EC93-43B7-BFB7-285815CF130D}"/>
              </a:ext>
            </a:extLst>
          </p:cNvPr>
          <p:cNvSpPr/>
          <p:nvPr/>
        </p:nvSpPr>
        <p:spPr>
          <a:xfrm>
            <a:off x="0" y="6405239"/>
            <a:ext cx="12192000"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11346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071656-18B0-4303-B32C-F1B9F093227F}"/>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B76A7E1C-13F8-418E-AA73-0F2B3E400287}"/>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77171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601969-10F9-4E7C-B8D9-777D2D8FEF80}"/>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92C7BED9-CD8B-4612-B9FC-F47D0A1598AB}"/>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68837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AD7CA4-A273-45B2-8C9D-A8CBA0BF5CA1}"/>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AC6A8466-B368-4D7C-98FD-30E2BC30F0BE}"/>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59516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CC21F9C-3054-4C86-961D-640B9B1FB4C8}"/>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04A28140-9ADA-424C-BE47-615EBF834D77}"/>
              </a:ext>
            </a:extLst>
          </p:cNvPr>
          <p:cNvSpPr/>
          <p:nvPr/>
        </p:nvSpPr>
        <p:spPr>
          <a:xfrm>
            <a:off x="3080551"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Control Program</a:t>
            </a:r>
            <a:endParaRPr lang="en-US" sz="4400" dirty="0">
              <a:solidFill>
                <a:schemeClr val="tx1"/>
              </a:solidFill>
            </a:endParaRPr>
          </a:p>
        </p:txBody>
      </p:sp>
      <p:sp>
        <p:nvSpPr>
          <p:cNvPr id="5" name="Rectangle 4">
            <a:extLst>
              <a:ext uri="{FF2B5EF4-FFF2-40B4-BE49-F238E27FC236}">
                <a16:creationId xmlns:a16="http://schemas.microsoft.com/office/drawing/2014/main" id="{89286FA6-9A32-4271-A0E1-71C8E4B04250}"/>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93692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EBC0E2-121F-4EF6-8708-EAE7885A7F9B}"/>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EC4CB9F2-02E8-437D-A019-371BAA6687FF}"/>
              </a:ext>
            </a:extLst>
          </p:cNvPr>
          <p:cNvSpPr/>
          <p:nvPr/>
        </p:nvSpPr>
        <p:spPr>
          <a:xfrm>
            <a:off x="3080551"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Control Program</a:t>
            </a:r>
            <a:endParaRPr lang="en-US" sz="4400" dirty="0">
              <a:solidFill>
                <a:schemeClr val="tx1"/>
              </a:solidFill>
            </a:endParaRPr>
          </a:p>
        </p:txBody>
      </p:sp>
      <p:sp>
        <p:nvSpPr>
          <p:cNvPr id="5" name="Rectangle 4">
            <a:extLst>
              <a:ext uri="{FF2B5EF4-FFF2-40B4-BE49-F238E27FC236}">
                <a16:creationId xmlns:a16="http://schemas.microsoft.com/office/drawing/2014/main" id="{294E60BF-CBB6-45A3-92AA-59314E7F98C4}"/>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97594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BDFB64-E31F-4527-93EA-7F23DB9A1AAC}"/>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45B7C444-CA72-4985-A603-37BDEF4EBB0A}"/>
              </a:ext>
            </a:extLst>
          </p:cNvPr>
          <p:cNvSpPr/>
          <p:nvPr/>
        </p:nvSpPr>
        <p:spPr>
          <a:xfrm>
            <a:off x="3080551"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Control Program</a:t>
            </a:r>
            <a:endParaRPr lang="en-US" sz="4400" dirty="0">
              <a:solidFill>
                <a:schemeClr val="tx1"/>
              </a:solidFill>
            </a:endParaRPr>
          </a:p>
        </p:txBody>
      </p:sp>
      <p:sp>
        <p:nvSpPr>
          <p:cNvPr id="5" name="Rectangle 4">
            <a:extLst>
              <a:ext uri="{FF2B5EF4-FFF2-40B4-BE49-F238E27FC236}">
                <a16:creationId xmlns:a16="http://schemas.microsoft.com/office/drawing/2014/main" id="{58CB9D37-8F7F-4965-B418-CEF21CF8A9B5}"/>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56181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1AE00F-E3FC-418D-8749-086249495970}"/>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D5EC3497-0B27-4874-94CB-AE83FC8E911D}"/>
              </a:ext>
            </a:extLst>
          </p:cNvPr>
          <p:cNvSpPr/>
          <p:nvPr/>
        </p:nvSpPr>
        <p:spPr>
          <a:xfrm>
            <a:off x="3080551"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Control Program</a:t>
            </a:r>
            <a:endParaRPr lang="en-US" sz="4400" dirty="0">
              <a:solidFill>
                <a:schemeClr val="tx1"/>
              </a:solidFill>
            </a:endParaRPr>
          </a:p>
        </p:txBody>
      </p:sp>
      <p:sp>
        <p:nvSpPr>
          <p:cNvPr id="5" name="Rectangle 4">
            <a:extLst>
              <a:ext uri="{FF2B5EF4-FFF2-40B4-BE49-F238E27FC236}">
                <a16:creationId xmlns:a16="http://schemas.microsoft.com/office/drawing/2014/main" id="{E64F8352-CF14-469F-838E-BB723734D5EA}"/>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69300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77D9CA-22E1-4D42-B686-A4991B829C1A}"/>
              </a:ext>
            </a:extLst>
          </p:cNvPr>
          <p:cNvPicPr>
            <a:picLocks noChangeAspect="1"/>
          </p:cNvPicPr>
          <p:nvPr/>
        </p:nvPicPr>
        <p:blipFill>
          <a:blip r:embed="rId2"/>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CCEDBE6D-86B4-4A18-B8F2-882E5346BDD6}"/>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8884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5F3CB7-CA6F-41DC-A640-8E867BB52106}"/>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AA37F65B-F097-4295-981C-48E90AFDA738}"/>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64400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9DB5C8-E616-495F-ABC7-BC3AF3996C30}"/>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E9263EE8-D92A-483B-9AAD-7C5B82BB4D2D}"/>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9533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5CCCF9-B06D-4EA9-99FE-A1DAEE689E14}"/>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4627AABB-F0F5-481E-A8E9-733394B2A948}"/>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89191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659448-6313-4FA1-B285-2BC4B77613F3}"/>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03677BBB-000E-4860-9DBC-DF6023BCFB68}"/>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9757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DE466-A929-418B-9E1C-D64796B633D0}"/>
              </a:ext>
            </a:extLst>
          </p:cNvPr>
          <p:cNvSpPr>
            <a:spLocks noGrp="1"/>
          </p:cNvSpPr>
          <p:nvPr>
            <p:ph type="title"/>
          </p:nvPr>
        </p:nvSpPr>
        <p:spPr/>
        <p:txBody>
          <a:bodyPr>
            <a:normAutofit/>
          </a:bodyPr>
          <a:lstStyle/>
          <a:p>
            <a:r>
              <a:rPr lang="en-US" b="1" dirty="0"/>
              <a:t>DEFINITIONS OF COMPUTER SYSTEM COMPONENTS</a:t>
            </a:r>
          </a:p>
        </p:txBody>
      </p:sp>
      <p:sp>
        <p:nvSpPr>
          <p:cNvPr id="3" name="Content Placeholder 2">
            <a:extLst>
              <a:ext uri="{FF2B5EF4-FFF2-40B4-BE49-F238E27FC236}">
                <a16:creationId xmlns:a16="http://schemas.microsoft.com/office/drawing/2014/main" id="{0D8E1494-1A63-41EF-BBFE-235F68783920}"/>
              </a:ext>
            </a:extLst>
          </p:cNvPr>
          <p:cNvSpPr>
            <a:spLocks noGrp="1"/>
          </p:cNvSpPr>
          <p:nvPr>
            <p:ph idx="1"/>
          </p:nvPr>
        </p:nvSpPr>
        <p:spPr/>
        <p:txBody>
          <a:bodyPr>
            <a:normAutofit/>
          </a:bodyPr>
          <a:lstStyle/>
          <a:p>
            <a:r>
              <a:rPr lang="en-US" dirty="0"/>
              <a:t>CPU—The hardware that executes instructions.</a:t>
            </a:r>
          </a:p>
          <a:p>
            <a:pPr lvl="1"/>
            <a:r>
              <a:rPr lang="en-US" dirty="0"/>
              <a:t>Many years ago, most computer systems used a single processor containing one CPU with a single processing core.</a:t>
            </a:r>
          </a:p>
          <a:p>
            <a:r>
              <a:rPr lang="en-US" dirty="0"/>
              <a:t>Core—The component that executes instructions and registers for storing data locally.</a:t>
            </a:r>
          </a:p>
          <a:p>
            <a:r>
              <a:rPr lang="en-US" dirty="0"/>
              <a:t>Multiprocessor—Including multiple processors.</a:t>
            </a:r>
          </a:p>
          <a:p>
            <a:pPr lvl="1"/>
            <a:r>
              <a:rPr lang="en-US" dirty="0"/>
              <a:t>More work done in less time.</a:t>
            </a:r>
          </a:p>
          <a:p>
            <a:pPr marL="0" indent="0">
              <a:buNone/>
            </a:pPr>
            <a:endParaRPr lang="en-US" dirty="0"/>
          </a:p>
          <a:p>
            <a:endParaRPr lang="en-US" dirty="0"/>
          </a:p>
        </p:txBody>
      </p:sp>
      <p:sp>
        <p:nvSpPr>
          <p:cNvPr id="4" name="Rectangle 3">
            <a:extLst>
              <a:ext uri="{FF2B5EF4-FFF2-40B4-BE49-F238E27FC236}">
                <a16:creationId xmlns:a16="http://schemas.microsoft.com/office/drawing/2014/main" id="{EE051577-589E-474E-94C7-E2B7AA66824E}"/>
              </a:ext>
            </a:extLst>
          </p:cNvPr>
          <p:cNvSpPr/>
          <p:nvPr/>
        </p:nvSpPr>
        <p:spPr>
          <a:xfrm>
            <a:off x="0" y="6405239"/>
            <a:ext cx="12192000"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09181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31738-C4A0-4640-81FF-116D9F704E9B}"/>
              </a:ext>
            </a:extLst>
          </p:cNvPr>
          <p:cNvSpPr>
            <a:spLocks noGrp="1"/>
          </p:cNvSpPr>
          <p:nvPr>
            <p:ph type="title"/>
          </p:nvPr>
        </p:nvSpPr>
        <p:spPr/>
        <p:txBody>
          <a:bodyPr/>
          <a:lstStyle/>
          <a:p>
            <a:r>
              <a:rPr lang="en-US" b="1" dirty="0"/>
              <a:t>DEFINITIONS OF COMPUTER SYSTEM COMPONENTS</a:t>
            </a:r>
            <a:endParaRPr lang="en-US" dirty="0"/>
          </a:p>
        </p:txBody>
      </p:sp>
      <p:sp>
        <p:nvSpPr>
          <p:cNvPr id="3" name="Content Placeholder 2">
            <a:extLst>
              <a:ext uri="{FF2B5EF4-FFF2-40B4-BE49-F238E27FC236}">
                <a16:creationId xmlns:a16="http://schemas.microsoft.com/office/drawing/2014/main" id="{A5169842-E441-4258-9B89-C8AEBAA52F83}"/>
              </a:ext>
            </a:extLst>
          </p:cNvPr>
          <p:cNvSpPr>
            <a:spLocks noGrp="1"/>
          </p:cNvSpPr>
          <p:nvPr>
            <p:ph idx="1"/>
          </p:nvPr>
        </p:nvSpPr>
        <p:spPr/>
        <p:txBody>
          <a:bodyPr>
            <a:normAutofit/>
          </a:bodyPr>
          <a:lstStyle/>
          <a:p>
            <a:r>
              <a:rPr lang="en-US" dirty="0"/>
              <a:t>Multicore—Including multiple computing cores on the same CPU.</a:t>
            </a:r>
          </a:p>
          <a:p>
            <a:pPr lvl="1"/>
            <a:r>
              <a:rPr lang="en-US" dirty="0"/>
              <a:t>Each core consists of independent processor with components, such as registers, ALU, pipeline hardware and control unit, plus cache memory.</a:t>
            </a:r>
          </a:p>
          <a:p>
            <a:pPr lvl="1"/>
            <a:r>
              <a:rPr lang="en-US" dirty="0"/>
              <a:t>Uses less power than multiprocessor environment.</a:t>
            </a:r>
          </a:p>
          <a:p>
            <a:pPr lvl="1"/>
            <a:r>
              <a:rPr lang="en-US" dirty="0"/>
              <a:t>Communication between cores is faster than between multiple processors</a:t>
            </a:r>
          </a:p>
          <a:p>
            <a:r>
              <a:rPr lang="en-US" dirty="0"/>
              <a:t>Although virtually all systems are now multicore, we use the general term CPU when referring to a single computational unit of a computer system and core as well as multicore when specifically referring to one or more cores on a CPU.</a:t>
            </a:r>
          </a:p>
          <a:p>
            <a:endParaRPr lang="en-US" dirty="0"/>
          </a:p>
        </p:txBody>
      </p:sp>
    </p:spTree>
    <p:extLst>
      <p:ext uri="{BB962C8B-B14F-4D97-AF65-F5344CB8AC3E}">
        <p14:creationId xmlns:p14="http://schemas.microsoft.com/office/powerpoint/2010/main" val="33281492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B5614-A369-4487-AA38-88F5650550C4}"/>
              </a:ext>
            </a:extLst>
          </p:cNvPr>
          <p:cNvSpPr>
            <a:spLocks noGrp="1"/>
          </p:cNvSpPr>
          <p:nvPr>
            <p:ph type="title"/>
          </p:nvPr>
        </p:nvSpPr>
        <p:spPr/>
        <p:txBody>
          <a:bodyPr/>
          <a:lstStyle/>
          <a:p>
            <a:r>
              <a:rPr lang="en-US" dirty="0"/>
              <a:t>Symmetric multiprocessing architecture</a:t>
            </a:r>
          </a:p>
        </p:txBody>
      </p:sp>
      <p:pic>
        <p:nvPicPr>
          <p:cNvPr id="5" name="Picture 4">
            <a:extLst>
              <a:ext uri="{FF2B5EF4-FFF2-40B4-BE49-F238E27FC236}">
                <a16:creationId xmlns:a16="http://schemas.microsoft.com/office/drawing/2014/main" id="{22D3A43D-70C7-42A7-A4D1-DD86E96EF8BF}"/>
              </a:ext>
            </a:extLst>
          </p:cNvPr>
          <p:cNvPicPr>
            <a:picLocks noChangeAspect="1"/>
          </p:cNvPicPr>
          <p:nvPr/>
        </p:nvPicPr>
        <p:blipFill>
          <a:blip r:embed="rId2"/>
          <a:stretch>
            <a:fillRect/>
          </a:stretch>
        </p:blipFill>
        <p:spPr>
          <a:xfrm>
            <a:off x="3770566" y="1995834"/>
            <a:ext cx="5319716" cy="4007402"/>
          </a:xfrm>
          <a:prstGeom prst="rect">
            <a:avLst/>
          </a:prstGeom>
        </p:spPr>
      </p:pic>
    </p:spTree>
    <p:extLst>
      <p:ext uri="{BB962C8B-B14F-4D97-AF65-F5344CB8AC3E}">
        <p14:creationId xmlns:p14="http://schemas.microsoft.com/office/powerpoint/2010/main" val="8013325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3742B-A63C-4D37-B371-958F43045976}"/>
              </a:ext>
            </a:extLst>
          </p:cNvPr>
          <p:cNvSpPr>
            <a:spLocks noGrp="1"/>
          </p:cNvSpPr>
          <p:nvPr>
            <p:ph type="title"/>
          </p:nvPr>
        </p:nvSpPr>
        <p:spPr/>
        <p:txBody>
          <a:bodyPr/>
          <a:lstStyle/>
          <a:p>
            <a:pPr algn="ctr"/>
            <a:r>
              <a:rPr lang="en-US" dirty="0"/>
              <a:t>A dual-core design with two cores on the same chip</a:t>
            </a:r>
          </a:p>
        </p:txBody>
      </p:sp>
      <p:pic>
        <p:nvPicPr>
          <p:cNvPr id="5" name="Picture 4">
            <a:extLst>
              <a:ext uri="{FF2B5EF4-FFF2-40B4-BE49-F238E27FC236}">
                <a16:creationId xmlns:a16="http://schemas.microsoft.com/office/drawing/2014/main" id="{A16B7BE0-C89B-458D-B655-724673D76F16}"/>
              </a:ext>
            </a:extLst>
          </p:cNvPr>
          <p:cNvPicPr>
            <a:picLocks noChangeAspect="1"/>
          </p:cNvPicPr>
          <p:nvPr/>
        </p:nvPicPr>
        <p:blipFill>
          <a:blip r:embed="rId2"/>
          <a:stretch>
            <a:fillRect/>
          </a:stretch>
        </p:blipFill>
        <p:spPr>
          <a:xfrm>
            <a:off x="3347323" y="2059386"/>
            <a:ext cx="4659640" cy="4154468"/>
          </a:xfrm>
          <a:prstGeom prst="rect">
            <a:avLst/>
          </a:prstGeom>
        </p:spPr>
      </p:pic>
    </p:spTree>
    <p:extLst>
      <p:ext uri="{BB962C8B-B14F-4D97-AF65-F5344CB8AC3E}">
        <p14:creationId xmlns:p14="http://schemas.microsoft.com/office/powerpoint/2010/main" val="37807139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2A6610-7BEB-4FB6-A02D-E86E9404D0A8}"/>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2CB0B4F7-4976-443B-A03B-352B25BFAD88}"/>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E85AC7B-C195-4B48-B018-8A0DB6CA05FA}"/>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
        <p:nvSpPr>
          <p:cNvPr id="7" name="TextBox 6">
            <a:extLst>
              <a:ext uri="{FF2B5EF4-FFF2-40B4-BE49-F238E27FC236}">
                <a16:creationId xmlns:a16="http://schemas.microsoft.com/office/drawing/2014/main" id="{9E14D333-C10F-4F00-830A-7536E5EEB310}"/>
              </a:ext>
            </a:extLst>
          </p:cNvPr>
          <p:cNvSpPr txBox="1"/>
          <p:nvPr/>
        </p:nvSpPr>
        <p:spPr>
          <a:xfrm>
            <a:off x="2123982" y="1050622"/>
            <a:ext cx="7384001" cy="1815882"/>
          </a:xfrm>
          <a:prstGeom prst="rect">
            <a:avLst/>
          </a:prstGeom>
          <a:noFill/>
        </p:spPr>
        <p:txBody>
          <a:bodyPr wrap="square">
            <a:spAutoFit/>
          </a:bodyPr>
          <a:lstStyle/>
          <a:p>
            <a:pPr marL="457200" indent="-457200" algn="l">
              <a:buFont typeface="Arial" panose="020B0604020202020204" pitchFamily="34" charset="0"/>
              <a:buChar char="•"/>
            </a:pPr>
            <a:r>
              <a:rPr lang="en-US" sz="2800" dirty="0"/>
              <a:t>An operating system provides an environment for the execution of programs.</a:t>
            </a:r>
          </a:p>
          <a:p>
            <a:pPr marL="457200" indent="-457200" algn="l">
              <a:buFont typeface="Arial" panose="020B0604020202020204" pitchFamily="34" charset="0"/>
              <a:buChar char="•"/>
            </a:pPr>
            <a:r>
              <a:rPr lang="en-US" sz="2800" dirty="0"/>
              <a:t>It makes certain services available to programs and to the users of those programs.</a:t>
            </a:r>
          </a:p>
        </p:txBody>
      </p:sp>
      <p:sp>
        <p:nvSpPr>
          <p:cNvPr id="9" name="TextBox 8">
            <a:extLst>
              <a:ext uri="{FF2B5EF4-FFF2-40B4-BE49-F238E27FC236}">
                <a16:creationId xmlns:a16="http://schemas.microsoft.com/office/drawing/2014/main" id="{46110B22-D7E3-4FF1-AB5D-E0FDEB3503F3}"/>
              </a:ext>
            </a:extLst>
          </p:cNvPr>
          <p:cNvSpPr txBox="1"/>
          <p:nvPr/>
        </p:nvSpPr>
        <p:spPr>
          <a:xfrm>
            <a:off x="2123982" y="2895009"/>
            <a:ext cx="8458200" cy="3539430"/>
          </a:xfrm>
          <a:prstGeom prst="rect">
            <a:avLst/>
          </a:prstGeom>
          <a:noFill/>
        </p:spPr>
        <p:txBody>
          <a:bodyPr wrap="square">
            <a:spAutoFit/>
          </a:bodyPr>
          <a:lstStyle/>
          <a:p>
            <a:pPr marL="457200" indent="-457200">
              <a:buFont typeface="Arial" panose="020B0604020202020204" pitchFamily="34" charset="0"/>
              <a:buChar char="•"/>
            </a:pPr>
            <a:r>
              <a:rPr lang="en-US" sz="2800" dirty="0"/>
              <a:t>One service provided by OS is </a:t>
            </a:r>
            <a:r>
              <a:rPr lang="en-US" sz="2800" dirty="0">
                <a:solidFill>
                  <a:srgbClr val="FF0000"/>
                </a:solidFill>
              </a:rPr>
              <a:t>User interface</a:t>
            </a:r>
            <a:r>
              <a:rPr lang="en-US" sz="2800" dirty="0"/>
              <a:t>. </a:t>
            </a:r>
          </a:p>
          <a:p>
            <a:pPr marL="457200" indent="-457200">
              <a:buFont typeface="Arial" panose="020B0604020202020204" pitchFamily="34" charset="0"/>
              <a:buChar char="•"/>
            </a:pPr>
            <a:r>
              <a:rPr lang="en-US" sz="2800" dirty="0"/>
              <a:t>This interface can take several forms. </a:t>
            </a:r>
          </a:p>
          <a:p>
            <a:pPr marL="914400" lvl="1" indent="-457200">
              <a:buFont typeface="Arial" panose="020B0604020202020204" pitchFamily="34" charset="0"/>
              <a:buChar char="•"/>
            </a:pPr>
            <a:r>
              <a:rPr lang="en-US" sz="2800" dirty="0"/>
              <a:t>a graphical user interface (GUI)  </a:t>
            </a:r>
          </a:p>
          <a:p>
            <a:pPr marL="914400" lvl="1" indent="-457200">
              <a:buFont typeface="Arial" panose="020B0604020202020204" pitchFamily="34" charset="0"/>
              <a:buChar char="•"/>
            </a:pPr>
            <a:r>
              <a:rPr lang="en-US" sz="2800" dirty="0"/>
              <a:t>touch-screen interface</a:t>
            </a:r>
          </a:p>
          <a:p>
            <a:pPr marL="914400" lvl="1" indent="-457200">
              <a:buFont typeface="Arial" panose="020B0604020202020204" pitchFamily="34" charset="0"/>
              <a:buChar char="•"/>
            </a:pPr>
            <a:r>
              <a:rPr lang="en-US" sz="2800" dirty="0"/>
              <a:t>command-line interface (CLI), </a:t>
            </a:r>
          </a:p>
          <a:p>
            <a:pPr marL="457200" indent="-457200">
              <a:buFont typeface="Arial" panose="020B0604020202020204" pitchFamily="34" charset="0"/>
              <a:buChar char="•"/>
            </a:pPr>
            <a:r>
              <a:rPr lang="en-US" sz="2800" dirty="0"/>
              <a:t>Some systems provide two or all three of these variations.</a:t>
            </a:r>
          </a:p>
          <a:p>
            <a:pPr marL="457200" indent="-457200">
              <a:buFont typeface="Arial" panose="020B0604020202020204" pitchFamily="34" charset="0"/>
              <a:buChar char="•"/>
            </a:pPr>
            <a:r>
              <a:rPr lang="en-US" sz="2800" dirty="0"/>
              <a:t>The other functions of OS are:</a:t>
            </a:r>
          </a:p>
        </p:txBody>
      </p:sp>
    </p:spTree>
    <p:extLst>
      <p:ext uri="{BB962C8B-B14F-4D97-AF65-F5344CB8AC3E}">
        <p14:creationId xmlns:p14="http://schemas.microsoft.com/office/powerpoint/2010/main" val="8818885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9176B8-6F9C-4E6A-B24F-1044D3D47783}"/>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5E5461D1-4306-4AC9-A4B7-57F5123CE030}"/>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8E49BFF-F2E9-48B6-BA14-56FFE32EE517}"/>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Tree>
    <p:extLst>
      <p:ext uri="{BB962C8B-B14F-4D97-AF65-F5344CB8AC3E}">
        <p14:creationId xmlns:p14="http://schemas.microsoft.com/office/powerpoint/2010/main" val="14530361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0F7BE8-A220-431F-83D8-8DB01853B853}"/>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1936AFCB-535E-416D-8353-AE86F8B61775}"/>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89F91E2-CD7A-4E3B-9EBA-171884E729E1}"/>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Tree>
    <p:extLst>
      <p:ext uri="{BB962C8B-B14F-4D97-AF65-F5344CB8AC3E}">
        <p14:creationId xmlns:p14="http://schemas.microsoft.com/office/powerpoint/2010/main" val="35369442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05F65B-C753-44AE-8C22-D2837CACC9F8}"/>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FD92F04B-7F32-4900-B894-E32ED2C3BA2F}"/>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4DC5845-29DD-43DE-9783-66FECBD712C7}"/>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Tree>
    <p:extLst>
      <p:ext uri="{BB962C8B-B14F-4D97-AF65-F5344CB8AC3E}">
        <p14:creationId xmlns:p14="http://schemas.microsoft.com/office/powerpoint/2010/main" val="72511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9E686B-1E16-4225-ACEA-DB45CB2E01CE}"/>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CE1B8A3C-2422-4F16-800A-0AD53D7DC74A}"/>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EFC8C93-FE7F-43DF-BD84-18F14793370D}"/>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Tree>
    <p:extLst>
      <p:ext uri="{BB962C8B-B14F-4D97-AF65-F5344CB8AC3E}">
        <p14:creationId xmlns:p14="http://schemas.microsoft.com/office/powerpoint/2010/main" val="4145893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997A6B-A3E4-4B56-A869-37FF9C0D1C80}"/>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FB5B444A-B073-4C3D-A71B-77403E555143}"/>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522572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28D1280-6030-4325-B523-A0F71F1AB61E}"/>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8FA3A64E-DA4D-4CEE-9E8D-5E1C902CF95D}"/>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A60DEF0-87CF-4AE8-925E-373743CD2911}"/>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Tree>
    <p:extLst>
      <p:ext uri="{BB962C8B-B14F-4D97-AF65-F5344CB8AC3E}">
        <p14:creationId xmlns:p14="http://schemas.microsoft.com/office/powerpoint/2010/main" val="35044686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409CA7F-9826-4928-A0DD-D833BBC98D9A}"/>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3519C001-B3AB-4B92-AAC3-32D1ACF4FD34}"/>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E08A5D2-02DA-490B-96C9-E7EBF0DDA4D8}"/>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Tree>
    <p:extLst>
      <p:ext uri="{BB962C8B-B14F-4D97-AF65-F5344CB8AC3E}">
        <p14:creationId xmlns:p14="http://schemas.microsoft.com/office/powerpoint/2010/main" val="19366771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13F060-58BC-4977-B952-A28CB40E3429}"/>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ACEAE5C2-C505-4AB4-9724-6DC2B9B6CCFA}"/>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5F96D0D-F99D-43FD-AA34-731AC9455D83}"/>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Tree>
    <p:extLst>
      <p:ext uri="{BB962C8B-B14F-4D97-AF65-F5344CB8AC3E}">
        <p14:creationId xmlns:p14="http://schemas.microsoft.com/office/powerpoint/2010/main" val="668311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0B5F59-C66B-44E2-8CEF-D42CE1A7FEEF}"/>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0B72E93A-600F-48D9-A78D-7F74698D421D}"/>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97B5B0C-085F-4B0E-8532-F150C93BA7CB}"/>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
        <p:nvSpPr>
          <p:cNvPr id="7" name="TextBox 6">
            <a:extLst>
              <a:ext uri="{FF2B5EF4-FFF2-40B4-BE49-F238E27FC236}">
                <a16:creationId xmlns:a16="http://schemas.microsoft.com/office/drawing/2014/main" id="{42E92CFF-D947-4EF9-BD4B-44F02A554884}"/>
              </a:ext>
            </a:extLst>
          </p:cNvPr>
          <p:cNvSpPr txBox="1"/>
          <p:nvPr/>
        </p:nvSpPr>
        <p:spPr>
          <a:xfrm>
            <a:off x="8205183" y="2372103"/>
            <a:ext cx="2590060" cy="461665"/>
          </a:xfrm>
          <a:prstGeom prst="rect">
            <a:avLst/>
          </a:prstGeom>
          <a:noFill/>
        </p:spPr>
        <p:txBody>
          <a:bodyPr wrap="square">
            <a:spAutoFit/>
          </a:bodyPr>
          <a:lstStyle/>
          <a:p>
            <a:r>
              <a:rPr lang="en-US" sz="2400" dirty="0"/>
              <a:t>/message passing.</a:t>
            </a:r>
          </a:p>
        </p:txBody>
      </p:sp>
    </p:spTree>
    <p:extLst>
      <p:ext uri="{BB962C8B-B14F-4D97-AF65-F5344CB8AC3E}">
        <p14:creationId xmlns:p14="http://schemas.microsoft.com/office/powerpoint/2010/main" val="258979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F4DED5-C44C-43D3-9500-B0DC232B4604}"/>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F5D7F6EF-8E49-4813-869C-6AC99EB5F393}"/>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728F5B2-A1A4-465B-BDB1-AF8CAC256868}"/>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
        <p:nvSpPr>
          <p:cNvPr id="6" name="TextBox 5">
            <a:extLst>
              <a:ext uri="{FF2B5EF4-FFF2-40B4-BE49-F238E27FC236}">
                <a16:creationId xmlns:a16="http://schemas.microsoft.com/office/drawing/2014/main" id="{67F51E37-96B6-4037-946E-6BF3BFDAE726}"/>
              </a:ext>
            </a:extLst>
          </p:cNvPr>
          <p:cNvSpPr txBox="1"/>
          <p:nvPr/>
        </p:nvSpPr>
        <p:spPr>
          <a:xfrm>
            <a:off x="2032986" y="2015166"/>
            <a:ext cx="8282866" cy="2206758"/>
          </a:xfrm>
          <a:prstGeom prst="rect">
            <a:avLst/>
          </a:prstGeom>
          <a:noFill/>
        </p:spPr>
        <p:txBody>
          <a:bodyPr wrap="square">
            <a:spAutoFit/>
          </a:bodyPr>
          <a:lstStyle/>
          <a:p>
            <a:pPr marL="228600" indent="-228600">
              <a:lnSpc>
                <a:spcPct val="80000"/>
              </a:lnSpc>
              <a:spcBef>
                <a:spcPts val="1000"/>
              </a:spcBef>
              <a:buFont typeface="Arial" panose="020B0604020202020204" pitchFamily="34" charset="0"/>
              <a:buChar char="•"/>
            </a:pPr>
            <a:r>
              <a:rPr lang="en-US" sz="2000" dirty="0"/>
              <a:t>Errors that may occur in the system can be in</a:t>
            </a:r>
          </a:p>
          <a:p>
            <a:pPr marL="685800" lvl="1" indent="-228600">
              <a:lnSpc>
                <a:spcPct val="80000"/>
              </a:lnSpc>
              <a:spcBef>
                <a:spcPts val="1000"/>
              </a:spcBef>
              <a:buFont typeface="Arial" panose="020B0604020202020204" pitchFamily="34" charset="0"/>
              <a:buChar char="•"/>
            </a:pPr>
            <a:r>
              <a:rPr lang="en-US" sz="2000" dirty="0"/>
              <a:t>the CPU and memory hardware (such as a memory error or a power failure), </a:t>
            </a:r>
          </a:p>
          <a:p>
            <a:pPr marL="685800" lvl="1" indent="-228600">
              <a:lnSpc>
                <a:spcPct val="80000"/>
              </a:lnSpc>
              <a:spcBef>
                <a:spcPts val="1000"/>
              </a:spcBef>
              <a:buFont typeface="Arial" panose="020B0604020202020204" pitchFamily="34" charset="0"/>
              <a:buChar char="•"/>
            </a:pPr>
            <a:r>
              <a:rPr lang="en-US" sz="2000" dirty="0"/>
              <a:t>I/O devices (such as a parity error on disk, a connection failure on a network, or lack of paper in the printer),</a:t>
            </a:r>
          </a:p>
          <a:p>
            <a:pPr marL="685800" lvl="1" indent="-228600">
              <a:lnSpc>
                <a:spcPct val="80000"/>
              </a:lnSpc>
              <a:spcBef>
                <a:spcPts val="1000"/>
              </a:spcBef>
              <a:buFont typeface="Arial" panose="020B0604020202020204" pitchFamily="34" charset="0"/>
              <a:buChar char="•"/>
            </a:pPr>
            <a:r>
              <a:rPr lang="en-US" sz="2000" dirty="0"/>
              <a:t>the user program (such as an arithmetic overflow or an attempt to access an illegal memory location).</a:t>
            </a:r>
          </a:p>
        </p:txBody>
      </p:sp>
    </p:spTree>
    <p:extLst>
      <p:ext uri="{BB962C8B-B14F-4D97-AF65-F5344CB8AC3E}">
        <p14:creationId xmlns:p14="http://schemas.microsoft.com/office/powerpoint/2010/main" val="3986653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10A079-6134-47BB-BFC4-6E586D6E68BC}"/>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DFE3E866-3703-4961-8069-C179F79FE506}"/>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00F45F63-1955-4E3E-A365-F8EA98092083}"/>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Tree>
    <p:extLst>
      <p:ext uri="{BB962C8B-B14F-4D97-AF65-F5344CB8AC3E}">
        <p14:creationId xmlns:p14="http://schemas.microsoft.com/office/powerpoint/2010/main" val="14554639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54AC28-1FF6-4968-A330-4B224659CFC2}"/>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7DB0635A-95BD-4CFC-95BD-E80082038320}"/>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016BB0B-18CC-4112-B189-DF7A1AE57B8B}"/>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
        <p:nvSpPr>
          <p:cNvPr id="6" name="TextBox 5">
            <a:extLst>
              <a:ext uri="{FF2B5EF4-FFF2-40B4-BE49-F238E27FC236}">
                <a16:creationId xmlns:a16="http://schemas.microsoft.com/office/drawing/2014/main" id="{B8276A22-ABB3-4F17-A2FB-8058331C4B08}"/>
              </a:ext>
            </a:extLst>
          </p:cNvPr>
          <p:cNvSpPr txBox="1"/>
          <p:nvPr/>
        </p:nvSpPr>
        <p:spPr>
          <a:xfrm>
            <a:off x="3624308" y="978307"/>
            <a:ext cx="1560251" cy="461665"/>
          </a:xfrm>
          <a:prstGeom prst="rect">
            <a:avLst/>
          </a:prstGeom>
          <a:noFill/>
        </p:spPr>
        <p:txBody>
          <a:bodyPr wrap="square">
            <a:spAutoFit/>
          </a:bodyPr>
          <a:lstStyle/>
          <a:p>
            <a:r>
              <a:rPr lang="en-US" sz="2400" dirty="0"/>
              <a:t>/Logging</a:t>
            </a:r>
          </a:p>
        </p:txBody>
      </p:sp>
    </p:spTree>
    <p:extLst>
      <p:ext uri="{BB962C8B-B14F-4D97-AF65-F5344CB8AC3E}">
        <p14:creationId xmlns:p14="http://schemas.microsoft.com/office/powerpoint/2010/main" val="25557679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6E70AE-B3D1-4D82-930E-AA50BB478AE2}"/>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2A904DBA-38F5-4EAE-B56A-73E3A5DF07F1}"/>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193D480-2A36-4DF5-BBD2-E8BCAAB9DF56}"/>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
        <p:nvSpPr>
          <p:cNvPr id="6" name="TextBox 5">
            <a:extLst>
              <a:ext uri="{FF2B5EF4-FFF2-40B4-BE49-F238E27FC236}">
                <a16:creationId xmlns:a16="http://schemas.microsoft.com/office/drawing/2014/main" id="{56DE0417-BD26-4293-831B-E6B11C2511D2}"/>
              </a:ext>
            </a:extLst>
          </p:cNvPr>
          <p:cNvSpPr txBox="1"/>
          <p:nvPr/>
        </p:nvSpPr>
        <p:spPr>
          <a:xfrm>
            <a:off x="2210540" y="1679125"/>
            <a:ext cx="7046650" cy="1323439"/>
          </a:xfrm>
          <a:prstGeom prst="rect">
            <a:avLst/>
          </a:prstGeom>
          <a:noFill/>
        </p:spPr>
        <p:txBody>
          <a:bodyPr wrap="square">
            <a:spAutoFit/>
          </a:bodyPr>
          <a:lstStyle/>
          <a:p>
            <a:pPr marL="342900" indent="-342900" algn="l">
              <a:buFont typeface="Arial" panose="020B0604020202020204" pitchFamily="34" charset="0"/>
              <a:buChar char="•"/>
            </a:pPr>
            <a:r>
              <a:rPr lang="en-US" sz="2000" dirty="0"/>
              <a:t>When several separate processes execute concurrently, it should not be possible for one process to interfere with the others or with the operating system itself. </a:t>
            </a:r>
          </a:p>
          <a:p>
            <a:pPr marL="342900" indent="-342900" algn="l">
              <a:buFont typeface="Arial" panose="020B0604020202020204" pitchFamily="34" charset="0"/>
              <a:buChar char="•"/>
            </a:pPr>
            <a:r>
              <a:rPr lang="en-US" sz="2000" dirty="0"/>
              <a:t>Protection must be ensured.</a:t>
            </a:r>
          </a:p>
        </p:txBody>
      </p:sp>
    </p:spTree>
    <p:extLst>
      <p:ext uri="{BB962C8B-B14F-4D97-AF65-F5344CB8AC3E}">
        <p14:creationId xmlns:p14="http://schemas.microsoft.com/office/powerpoint/2010/main" val="30336445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34A573-3959-49F2-A4CF-2E6E402B4670}"/>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F40D2C41-BC15-4C9B-8F12-88E0AF53E5FE}"/>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D6B9BF8-81AC-4B8B-AB9A-1D233904F6F6}"/>
              </a:ext>
            </a:extLst>
          </p:cNvPr>
          <p:cNvSpPr/>
          <p:nvPr/>
        </p:nvSpPr>
        <p:spPr>
          <a:xfrm>
            <a:off x="4847207" y="239696"/>
            <a:ext cx="4314548"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
        <p:nvSpPr>
          <p:cNvPr id="8" name="TextBox 7">
            <a:extLst>
              <a:ext uri="{FF2B5EF4-FFF2-40B4-BE49-F238E27FC236}">
                <a16:creationId xmlns:a16="http://schemas.microsoft.com/office/drawing/2014/main" id="{56C8F1A0-9EA4-4FF4-BAB5-8A0DC89A17C2}"/>
              </a:ext>
            </a:extLst>
          </p:cNvPr>
          <p:cNvSpPr txBox="1"/>
          <p:nvPr/>
        </p:nvSpPr>
        <p:spPr>
          <a:xfrm>
            <a:off x="2115105" y="2860336"/>
            <a:ext cx="3744158" cy="2862322"/>
          </a:xfrm>
          <a:prstGeom prst="rect">
            <a:avLst/>
          </a:prstGeom>
          <a:noFill/>
        </p:spPr>
        <p:txBody>
          <a:bodyPr wrap="square">
            <a:spAutoFit/>
          </a:bodyPr>
          <a:lstStyle/>
          <a:p>
            <a:pPr marL="285750" indent="-285750">
              <a:buFont typeface="Arial" panose="020B0604020202020204" pitchFamily="34" charset="0"/>
              <a:buChar char="•"/>
            </a:pPr>
            <a:r>
              <a:rPr lang="en-US" sz="2000" dirty="0"/>
              <a:t>This is done usually by means of a password, to gain access to system resources. </a:t>
            </a:r>
          </a:p>
          <a:p>
            <a:pPr marL="285750" indent="-285750">
              <a:buFont typeface="Arial" panose="020B0604020202020204" pitchFamily="34" charset="0"/>
              <a:buChar char="•"/>
            </a:pPr>
            <a:r>
              <a:rPr lang="en-US" sz="2000" dirty="0"/>
              <a:t>It extends to defending external I/O devices, including network adapters, from invalid access attempts and recording all such connections for detection of break-ins</a:t>
            </a:r>
          </a:p>
        </p:txBody>
      </p:sp>
    </p:spTree>
    <p:extLst>
      <p:ext uri="{BB962C8B-B14F-4D97-AF65-F5344CB8AC3E}">
        <p14:creationId xmlns:p14="http://schemas.microsoft.com/office/powerpoint/2010/main" val="12929852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EA6A42-6BD6-4526-B207-9ECC2F16A202}"/>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058A0CE5-87D2-426B-9199-960677036E27}"/>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0EACDBC2-27DC-4248-A66B-031C245D9AC9}"/>
              </a:ext>
            </a:extLst>
          </p:cNvPr>
          <p:cNvSpPr/>
          <p:nvPr/>
        </p:nvSpPr>
        <p:spPr>
          <a:xfrm>
            <a:off x="4847207" y="239696"/>
            <a:ext cx="2494626" cy="6125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4400" dirty="0">
                <a:solidFill>
                  <a:schemeClr val="tx1"/>
                </a:solidFill>
              </a:rPr>
              <a:t>Functions</a:t>
            </a:r>
            <a:endParaRPr lang="en-US" sz="4400" dirty="0">
              <a:solidFill>
                <a:schemeClr val="tx1"/>
              </a:solidFill>
            </a:endParaRPr>
          </a:p>
        </p:txBody>
      </p:sp>
    </p:spTree>
    <p:extLst>
      <p:ext uri="{BB962C8B-B14F-4D97-AF65-F5344CB8AC3E}">
        <p14:creationId xmlns:p14="http://schemas.microsoft.com/office/powerpoint/2010/main" val="3973793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CA4A71-BCB8-46C2-9627-DEE07C13A76E}"/>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E9C3926D-8A70-4DFC-A709-265A53C8333D}"/>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6901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EF79E0-37E1-457C-A18E-5A59BE1E7D3B}"/>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745222D5-A686-4F2D-B846-625BF5FACBF3}"/>
              </a:ext>
            </a:extLst>
          </p:cNvPr>
          <p:cNvSpPr/>
          <p:nvPr/>
        </p:nvSpPr>
        <p:spPr>
          <a:xfrm>
            <a:off x="1521041" y="6405239"/>
            <a:ext cx="9161755"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43007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89E47-1C8D-4227-84DA-7159A172885A}"/>
              </a:ext>
            </a:extLst>
          </p:cNvPr>
          <p:cNvSpPr>
            <a:spLocks noGrp="1"/>
          </p:cNvSpPr>
          <p:nvPr>
            <p:ph type="title"/>
          </p:nvPr>
        </p:nvSpPr>
        <p:spPr/>
        <p:txBody>
          <a:bodyPr/>
          <a:lstStyle/>
          <a:p>
            <a:r>
              <a:rPr lang="en-IN" b="1" dirty="0"/>
              <a:t>Objectives of Operating Systems</a:t>
            </a:r>
            <a:endParaRPr lang="en-US" b="1" dirty="0"/>
          </a:p>
        </p:txBody>
      </p:sp>
      <p:sp>
        <p:nvSpPr>
          <p:cNvPr id="3" name="Content Placeholder 2">
            <a:extLst>
              <a:ext uri="{FF2B5EF4-FFF2-40B4-BE49-F238E27FC236}">
                <a16:creationId xmlns:a16="http://schemas.microsoft.com/office/drawing/2014/main" id="{6BED0E26-0531-4709-A50C-85FDA85CCA15}"/>
              </a:ext>
            </a:extLst>
          </p:cNvPr>
          <p:cNvSpPr>
            <a:spLocks noGrp="1"/>
          </p:cNvSpPr>
          <p:nvPr>
            <p:ph idx="1"/>
          </p:nvPr>
        </p:nvSpPr>
        <p:spPr/>
        <p:txBody>
          <a:bodyPr/>
          <a:lstStyle/>
          <a:p>
            <a:pPr eaLnBrk="1" hangingPunct="1"/>
            <a:r>
              <a:rPr lang="en-US" altLang="en-US" dirty="0"/>
              <a:t>Operating system goals:</a:t>
            </a:r>
          </a:p>
          <a:p>
            <a:pPr lvl="1" eaLnBrk="1" hangingPunct="1"/>
            <a:r>
              <a:rPr lang="en-US" altLang="en-US" dirty="0"/>
              <a:t>Execute user programs and make solving user problems easier</a:t>
            </a:r>
          </a:p>
          <a:p>
            <a:pPr lvl="1" eaLnBrk="1" hangingPunct="1"/>
            <a:r>
              <a:rPr lang="en-US" altLang="en-US" dirty="0"/>
              <a:t>Make the computer system convenient to use</a:t>
            </a:r>
          </a:p>
          <a:p>
            <a:pPr lvl="1" eaLnBrk="1" hangingPunct="1"/>
            <a:r>
              <a:rPr lang="en-US" altLang="en-US" dirty="0"/>
              <a:t>Use the computer hardware in an efficient manner</a:t>
            </a:r>
          </a:p>
          <a:p>
            <a:endParaRPr lang="en-US" dirty="0"/>
          </a:p>
        </p:txBody>
      </p:sp>
      <p:sp>
        <p:nvSpPr>
          <p:cNvPr id="5" name="Rectangle 4">
            <a:extLst>
              <a:ext uri="{FF2B5EF4-FFF2-40B4-BE49-F238E27FC236}">
                <a16:creationId xmlns:a16="http://schemas.microsoft.com/office/drawing/2014/main" id="{28ED087A-7193-4A46-9633-EA72B7BC6D4A}"/>
              </a:ext>
            </a:extLst>
          </p:cNvPr>
          <p:cNvSpPr/>
          <p:nvPr/>
        </p:nvSpPr>
        <p:spPr>
          <a:xfrm>
            <a:off x="0" y="6405239"/>
            <a:ext cx="12192000"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2654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E3029-867A-4AB2-B7B9-47EA970653AC}"/>
              </a:ext>
            </a:extLst>
          </p:cNvPr>
          <p:cNvSpPr>
            <a:spLocks noGrp="1"/>
          </p:cNvSpPr>
          <p:nvPr>
            <p:ph type="title"/>
          </p:nvPr>
        </p:nvSpPr>
        <p:spPr/>
        <p:txBody>
          <a:bodyPr/>
          <a:lstStyle/>
          <a:p>
            <a:r>
              <a:rPr lang="en-US" altLang="en-US" b="1" dirty="0"/>
              <a:t>Computer System Structure</a:t>
            </a:r>
            <a:endParaRPr lang="en-US" b="1" dirty="0"/>
          </a:p>
        </p:txBody>
      </p:sp>
      <p:sp>
        <p:nvSpPr>
          <p:cNvPr id="3" name="Content Placeholder 2">
            <a:extLst>
              <a:ext uri="{FF2B5EF4-FFF2-40B4-BE49-F238E27FC236}">
                <a16:creationId xmlns:a16="http://schemas.microsoft.com/office/drawing/2014/main" id="{095A2764-8ADB-4286-8F32-C924AC88A75B}"/>
              </a:ext>
            </a:extLst>
          </p:cNvPr>
          <p:cNvSpPr>
            <a:spLocks noGrp="1"/>
          </p:cNvSpPr>
          <p:nvPr>
            <p:ph idx="1"/>
          </p:nvPr>
        </p:nvSpPr>
        <p:spPr>
          <a:xfrm>
            <a:off x="838200" y="1825625"/>
            <a:ext cx="7302623" cy="4351338"/>
          </a:xfrm>
        </p:spPr>
        <p:txBody>
          <a:bodyPr>
            <a:normAutofit fontScale="92500" lnSpcReduction="10000"/>
          </a:bodyPr>
          <a:lstStyle/>
          <a:p>
            <a:pPr eaLnBrk="1" hangingPunct="1">
              <a:lnSpc>
                <a:spcPct val="90000"/>
              </a:lnSpc>
            </a:pPr>
            <a:r>
              <a:rPr lang="en-US" altLang="en-US" dirty="0"/>
              <a:t>Computer system can be divided into four components</a:t>
            </a:r>
          </a:p>
          <a:p>
            <a:pPr lvl="1" eaLnBrk="1" hangingPunct="1">
              <a:lnSpc>
                <a:spcPct val="90000"/>
              </a:lnSpc>
            </a:pPr>
            <a:r>
              <a:rPr lang="en-US" altLang="en-US" dirty="0"/>
              <a:t>Hardware – provides basic computing resources</a:t>
            </a:r>
          </a:p>
          <a:p>
            <a:pPr lvl="2" eaLnBrk="1" hangingPunct="1">
              <a:lnSpc>
                <a:spcPct val="90000"/>
              </a:lnSpc>
            </a:pPr>
            <a:r>
              <a:rPr lang="en-US" altLang="en-US" dirty="0"/>
              <a:t>CPU, memory, I/O devices</a:t>
            </a:r>
          </a:p>
          <a:p>
            <a:pPr lvl="1" eaLnBrk="1" hangingPunct="1">
              <a:lnSpc>
                <a:spcPct val="90000"/>
              </a:lnSpc>
            </a:pPr>
            <a:r>
              <a:rPr lang="en-US" altLang="en-US" dirty="0"/>
              <a:t>Operating system</a:t>
            </a:r>
          </a:p>
          <a:p>
            <a:pPr lvl="2" eaLnBrk="1" hangingPunct="1">
              <a:lnSpc>
                <a:spcPct val="90000"/>
              </a:lnSpc>
            </a:pPr>
            <a:r>
              <a:rPr lang="en-US" altLang="en-US" dirty="0"/>
              <a:t>Controls and coordinates use of hardware among various applications and users</a:t>
            </a:r>
          </a:p>
          <a:p>
            <a:pPr lvl="1" eaLnBrk="1" hangingPunct="1">
              <a:lnSpc>
                <a:spcPct val="90000"/>
              </a:lnSpc>
            </a:pPr>
            <a:r>
              <a:rPr lang="en-US" altLang="en-US" dirty="0"/>
              <a:t>Application programs – define the ways in which the system resources are used to solve the computing problems of the users</a:t>
            </a:r>
          </a:p>
          <a:p>
            <a:pPr lvl="2" eaLnBrk="1" hangingPunct="1">
              <a:lnSpc>
                <a:spcPct val="90000"/>
              </a:lnSpc>
            </a:pPr>
            <a:r>
              <a:rPr lang="en-US" altLang="en-US" dirty="0"/>
              <a:t>Word processors, compilers, web browsers, database systems, video games</a:t>
            </a:r>
          </a:p>
          <a:p>
            <a:pPr lvl="1" eaLnBrk="1" hangingPunct="1">
              <a:lnSpc>
                <a:spcPct val="90000"/>
              </a:lnSpc>
            </a:pPr>
            <a:r>
              <a:rPr lang="en-US" altLang="en-US" dirty="0"/>
              <a:t>Users</a:t>
            </a:r>
          </a:p>
          <a:p>
            <a:pPr lvl="2" eaLnBrk="1" hangingPunct="1">
              <a:lnSpc>
                <a:spcPct val="90000"/>
              </a:lnSpc>
            </a:pPr>
            <a:r>
              <a:rPr lang="en-US" altLang="en-US" dirty="0"/>
              <a:t>People, machines, other computers</a:t>
            </a:r>
            <a:endParaRPr lang="en-US" dirty="0"/>
          </a:p>
        </p:txBody>
      </p:sp>
      <p:pic>
        <p:nvPicPr>
          <p:cNvPr id="5" name="Picture 4">
            <a:extLst>
              <a:ext uri="{FF2B5EF4-FFF2-40B4-BE49-F238E27FC236}">
                <a16:creationId xmlns:a16="http://schemas.microsoft.com/office/drawing/2014/main" id="{AA095EB6-3EA1-4EF6-8EEA-C072B4F42E34}"/>
              </a:ext>
            </a:extLst>
          </p:cNvPr>
          <p:cNvPicPr>
            <a:picLocks noChangeAspect="1"/>
          </p:cNvPicPr>
          <p:nvPr/>
        </p:nvPicPr>
        <p:blipFill>
          <a:blip r:embed="rId2"/>
          <a:stretch>
            <a:fillRect/>
          </a:stretch>
        </p:blipFill>
        <p:spPr>
          <a:xfrm>
            <a:off x="8089366" y="2418849"/>
            <a:ext cx="4102634" cy="3164889"/>
          </a:xfrm>
          <a:prstGeom prst="rect">
            <a:avLst/>
          </a:prstGeom>
        </p:spPr>
      </p:pic>
      <p:sp>
        <p:nvSpPr>
          <p:cNvPr id="7" name="Rectangle 6">
            <a:extLst>
              <a:ext uri="{FF2B5EF4-FFF2-40B4-BE49-F238E27FC236}">
                <a16:creationId xmlns:a16="http://schemas.microsoft.com/office/drawing/2014/main" id="{5A041E46-3881-454A-AC12-3789D3FE109B}"/>
              </a:ext>
            </a:extLst>
          </p:cNvPr>
          <p:cNvSpPr/>
          <p:nvPr/>
        </p:nvSpPr>
        <p:spPr>
          <a:xfrm>
            <a:off x="0" y="6405239"/>
            <a:ext cx="12192000"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5674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7A85A-A9CC-4C76-BCB8-2A502435CDD8}"/>
              </a:ext>
            </a:extLst>
          </p:cNvPr>
          <p:cNvSpPr>
            <a:spLocks noGrp="1"/>
          </p:cNvSpPr>
          <p:nvPr>
            <p:ph type="title"/>
          </p:nvPr>
        </p:nvSpPr>
        <p:spPr/>
        <p:txBody>
          <a:bodyPr>
            <a:normAutofit/>
          </a:bodyPr>
          <a:lstStyle/>
          <a:p>
            <a:br>
              <a:rPr lang="en-US" altLang="en-US" sz="4400" dirty="0"/>
            </a:br>
            <a:endParaRPr lang="en-US" dirty="0"/>
          </a:p>
        </p:txBody>
      </p:sp>
      <p:pic>
        <p:nvPicPr>
          <p:cNvPr id="5" name="Picture 4">
            <a:extLst>
              <a:ext uri="{FF2B5EF4-FFF2-40B4-BE49-F238E27FC236}">
                <a16:creationId xmlns:a16="http://schemas.microsoft.com/office/drawing/2014/main" id="{C12FCBC9-BD9E-415E-B990-0D5546D6E9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0366" y="1853121"/>
            <a:ext cx="5448300" cy="434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a:extLst>
              <a:ext uri="{FF2B5EF4-FFF2-40B4-BE49-F238E27FC236}">
                <a16:creationId xmlns:a16="http://schemas.microsoft.com/office/drawing/2014/main" id="{6666135B-4312-45E0-A491-32F6E669BB99}"/>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b="1" dirty="0"/>
              <a:t>Four Components of a Computer System</a:t>
            </a:r>
            <a:endParaRPr lang="en-US" b="1" dirty="0"/>
          </a:p>
        </p:txBody>
      </p:sp>
      <p:sp>
        <p:nvSpPr>
          <p:cNvPr id="9" name="Rectangle 8">
            <a:extLst>
              <a:ext uri="{FF2B5EF4-FFF2-40B4-BE49-F238E27FC236}">
                <a16:creationId xmlns:a16="http://schemas.microsoft.com/office/drawing/2014/main" id="{E2DA641D-7727-4147-9914-214EB16266E1}"/>
              </a:ext>
            </a:extLst>
          </p:cNvPr>
          <p:cNvSpPr/>
          <p:nvPr/>
        </p:nvSpPr>
        <p:spPr>
          <a:xfrm>
            <a:off x="0" y="6405239"/>
            <a:ext cx="12192000" cy="4527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05603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1310</TotalTime>
  <Words>1086</Words>
  <Application>Microsoft Office PowerPoint</Application>
  <PresentationFormat>Widescreen</PresentationFormat>
  <Paragraphs>111</Paragraphs>
  <Slides>49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49</vt:i4>
      </vt:variant>
    </vt:vector>
  </HeadingPairs>
  <TitlesOfParts>
    <vt:vector size="53" baseType="lpstr">
      <vt:lpstr>Arial</vt:lpstr>
      <vt:lpstr>Calibri</vt:lpstr>
      <vt:lpstr>Calibri Light</vt:lpstr>
      <vt:lpstr>Office Theme</vt:lpstr>
      <vt:lpstr>OPERATING SYSTEMS</vt:lpstr>
      <vt:lpstr>WHY STUDY OPERATING SYSTEMS?</vt:lpstr>
      <vt:lpstr>PowerPoint Presentation</vt:lpstr>
      <vt:lpstr>PowerPoint Presentation</vt:lpstr>
      <vt:lpstr>PowerPoint Presentation</vt:lpstr>
      <vt:lpstr>PowerPoint Presentation</vt:lpstr>
      <vt:lpstr>Objectives of Operating Systems</vt:lpstr>
      <vt:lpstr>Computer System Structure</vt:lpstr>
      <vt:lpstr> </vt:lpstr>
      <vt:lpstr>Operating System Definition</vt:lpstr>
      <vt:lpstr>Operating System Definition</vt:lpstr>
      <vt:lpstr>Operating System Definition</vt:lpstr>
      <vt:lpstr>Operating System Definition</vt:lpstr>
      <vt:lpstr>Operating System Definition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DEFINITIONS OF COMPUTER SYSTEM COMPONENTS</vt:lpstr>
      <vt:lpstr>DEFINITIONS OF COMPUTER SYSTEM COMPONENTS</vt:lpstr>
      <vt:lpstr>Symmetric multiprocessing architecture</vt:lpstr>
      <vt:lpstr>A dual-core design with two cores on the same chip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kirthi</dc:creator>
  <cp:lastModifiedBy>kirthi</cp:lastModifiedBy>
  <cp:revision>94</cp:revision>
  <dcterms:created xsi:type="dcterms:W3CDTF">2020-12-27T09:13:56Z</dcterms:created>
  <dcterms:modified xsi:type="dcterms:W3CDTF">2021-01-03T02:57:57Z</dcterms:modified>
</cp:coreProperties>
</file>

<file path=docProps/thumbnail.jpeg>
</file>